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1"/>
    <p:sldMasterId id="2147483664" r:id="rId2"/>
    <p:sldMasterId id="2147483688" r:id="rId3"/>
  </p:sldMasterIdLst>
  <p:notesMasterIdLst>
    <p:notesMasterId r:id="rId36"/>
  </p:notesMasterIdLst>
  <p:handoutMasterIdLst>
    <p:handoutMasterId r:id="rId37"/>
  </p:handoutMasterIdLst>
  <p:sldIdLst>
    <p:sldId id="419" r:id="rId4"/>
    <p:sldId id="398" r:id="rId5"/>
    <p:sldId id="399" r:id="rId6"/>
    <p:sldId id="400" r:id="rId7"/>
    <p:sldId id="401" r:id="rId8"/>
    <p:sldId id="402" r:id="rId9"/>
    <p:sldId id="403" r:id="rId10"/>
    <p:sldId id="404" r:id="rId11"/>
    <p:sldId id="405" r:id="rId12"/>
    <p:sldId id="406" r:id="rId13"/>
    <p:sldId id="407" r:id="rId14"/>
    <p:sldId id="408" r:id="rId15"/>
    <p:sldId id="409" r:id="rId16"/>
    <p:sldId id="410" r:id="rId17"/>
    <p:sldId id="411" r:id="rId18"/>
    <p:sldId id="412" r:id="rId19"/>
    <p:sldId id="413" r:id="rId20"/>
    <p:sldId id="414" r:id="rId21"/>
    <p:sldId id="415" r:id="rId22"/>
    <p:sldId id="416" r:id="rId23"/>
    <p:sldId id="417" r:id="rId24"/>
    <p:sldId id="418" r:id="rId25"/>
    <p:sldId id="420" r:id="rId26"/>
    <p:sldId id="421" r:id="rId27"/>
    <p:sldId id="422" r:id="rId28"/>
    <p:sldId id="423" r:id="rId29"/>
    <p:sldId id="424" r:id="rId30"/>
    <p:sldId id="425" r:id="rId31"/>
    <p:sldId id="426" r:id="rId32"/>
    <p:sldId id="427" r:id="rId33"/>
    <p:sldId id="428" r:id="rId34"/>
    <p:sldId id="429" r:id="rId3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ADF"/>
    <a:srgbClr val="00AEEF"/>
    <a:srgbClr val="005DAA"/>
    <a:srgbClr val="58585A"/>
    <a:srgbClr val="FF7600"/>
    <a:srgbClr val="D91B5C"/>
    <a:srgbClr val="872175"/>
    <a:srgbClr val="009999"/>
    <a:srgbClr val="01B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730" y="4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784" y="16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9" d="100"/>
          <a:sy n="159" d="100"/>
        </p:scale>
        <p:origin x="-6480" y="-1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fld id="{8E234B2C-2946-4987-A944-CADB305896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5763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fld id="{A8B3BB12-B3D3-4CC1-BCF8-475BAC186E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07627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996562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196458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948137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DE5A5AFA-02DA-4C9F-9297-3028A376B68A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8313245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DE5A5AFA-02DA-4C9F-9297-3028A376B68A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23853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DE5A5AFA-02DA-4C9F-9297-3028A376B68A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533519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1816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173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14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806153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77134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570877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81506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17258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042120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713839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9E0B49A-6A54-4333-83C7-19574F620351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82551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216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877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41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4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318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791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463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522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8236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641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72510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106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069052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641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081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505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80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235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841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45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987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44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175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08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461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432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845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pic>
        <p:nvPicPr>
          <p:cNvPr id="1028" name="Pictur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47" y="6049879"/>
            <a:ext cx="1349107" cy="5527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r"/>
            <a:r>
              <a:rPr lang="en-US" altLang="en-US" sz="900">
                <a:solidFill>
                  <a:srgbClr val="BCBDC0"/>
                </a:solidFill>
                <a:latin typeface="Arial Narrow" panose="020B0606020202030204" pitchFamily="34" charset="0"/>
              </a:rPr>
              <a:t>TITLE  |  </a:t>
            </a:r>
            <a:fld id="{7E929528-A6A9-4185-AF38-CE89FFD26D04}" type="slidenum">
              <a:rPr lang="en-US" altLang="en-US" sz="900">
                <a:solidFill>
                  <a:srgbClr val="BCBDC0"/>
                </a:solidFill>
                <a:latin typeface="Arial Narrow" panose="020B0606020202030204" pitchFamily="34" charset="0"/>
              </a:rPr>
              <a:pPr algn="r"/>
              <a:t>‹#›</a:t>
            </a:fld>
            <a:r>
              <a:rPr lang="en-US" altLang="en-US" sz="900">
                <a:solidFill>
                  <a:srgbClr val="BCBDC0"/>
                </a:solidFill>
                <a:latin typeface="Arial Narrow" panose="020B0606020202030204" pitchFamily="34" charset="0"/>
              </a:rPr>
              <a:t>  </a:t>
            </a:r>
            <a:endParaRPr lang="en-US" altLang="en-US" sz="900">
              <a:solidFill>
                <a:srgbClr val="958D85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46" y="6049879"/>
            <a:ext cx="1349107" cy="5527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90" r:id="rId14"/>
    <p:sldLayoutId id="2147483791" r:id="rId15"/>
    <p:sldLayoutId id="2147483798" r:id="rId1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r"/>
            <a:r>
              <a:rPr lang="en-US" altLang="en-US" sz="900">
                <a:solidFill>
                  <a:srgbClr val="BCBDC0"/>
                </a:solidFill>
                <a:latin typeface="Arial Narrow" panose="020B0606020202030204" pitchFamily="34" charset="0"/>
              </a:rPr>
              <a:t>TITLE |  </a:t>
            </a:r>
            <a:fld id="{26FA05B9-7AB6-49E6-ABE3-85D4BC6FC6E1}" type="slidenum">
              <a:rPr lang="en-US" altLang="en-US" sz="900">
                <a:solidFill>
                  <a:srgbClr val="BCBDC0"/>
                </a:solidFill>
                <a:latin typeface="Arial Narrow" panose="020B0606020202030204" pitchFamily="34" charset="0"/>
              </a:rPr>
              <a:pPr algn="r"/>
              <a:t>‹#›</a:t>
            </a:fld>
            <a:r>
              <a:rPr lang="en-US" altLang="en-US" sz="900">
                <a:solidFill>
                  <a:srgbClr val="BCBDC0"/>
                </a:solidFill>
                <a:latin typeface="Arial Narrow" panose="020B0606020202030204" pitchFamily="34" charset="0"/>
              </a:rPr>
              <a:t>  </a:t>
            </a:r>
            <a:endParaRPr lang="en-US" altLang="en-US" sz="900">
              <a:solidFill>
                <a:srgbClr val="958D85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936007"/>
            <a:ext cx="1905000" cy="7804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falcon.io/insights-hub/topics/social-media-roi/how-much-do-ads-cost-on-facebook-instagram-twitter-and-linkedin-in-2018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business/success/categories/non-profits-organizations" TargetMode="External"/><Relationship Id="rId2" Type="http://schemas.openxmlformats.org/officeDocument/2006/relationships/hyperlink" Target="https://www.causevox.com/nonprofit-facebook-ads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wordstream.com/blog/ws/2018/06/18/facebook-ads-for-nonprofits" TargetMode="External"/><Relationship Id="rId4" Type="http://schemas.openxmlformats.org/officeDocument/2006/relationships/hyperlink" Target="https://www.facebook.com/fundraisers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12" Type="http://schemas.openxmlformats.org/officeDocument/2006/relationships/image" Target="../media/image46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jp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g"/><Relationship Id="rId5" Type="http://schemas.openxmlformats.org/officeDocument/2006/relationships/image" Target="../media/image54.png"/><Relationship Id="rId4" Type="http://schemas.openxmlformats.org/officeDocument/2006/relationships/image" Target="../media/image53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jpeg"/><Relationship Id="rId11" Type="http://schemas.openxmlformats.org/officeDocument/2006/relationships/image" Target="../media/image65.png"/><Relationship Id="rId5" Type="http://schemas.openxmlformats.org/officeDocument/2006/relationships/image" Target="../media/image59.jpg"/><Relationship Id="rId10" Type="http://schemas.openxmlformats.org/officeDocument/2006/relationships/image" Target="../media/image64.jpg"/><Relationship Id="rId4" Type="http://schemas.openxmlformats.org/officeDocument/2006/relationships/image" Target="../media/image58.gif"/><Relationship Id="rId9" Type="http://schemas.openxmlformats.org/officeDocument/2006/relationships/image" Target="../media/image6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 defTabSz="914400" eaLnBrk="1" hangingPunct="1">
              <a:spcAft>
                <a:spcPts val="2400"/>
              </a:spcAft>
            </a:pPr>
            <a:r>
              <a:rPr lang="en-US" altLang="en-US" sz="4000" dirty="0" smtClean="0">
                <a:solidFill>
                  <a:prstClr val="white"/>
                </a:solidFill>
                <a:latin typeface="Arial Narrow Bold" panose="020B0706020202030204" pitchFamily="34" charset="0"/>
                <a:ea typeface="ヒラギノ角ゴ Pro W3" pitchFamily="-84" charset="-128"/>
                <a:cs typeface="+mn-cs"/>
              </a:rPr>
              <a:t> </a:t>
            </a:r>
            <a:r>
              <a:rPr lang="en-US" altLang="en-US" sz="4000" dirty="0">
                <a:solidFill>
                  <a:prstClr val="white"/>
                </a:solidFill>
                <a:latin typeface="Arial Narrow Bold" panose="020B0706020202030204" pitchFamily="34" charset="0"/>
                <a:ea typeface="ヒラギノ角ゴ Pro W3" pitchFamily="-84" charset="-128"/>
                <a:cs typeface="+mn-cs"/>
              </a:rPr>
              <a:t/>
            </a:r>
            <a:br>
              <a:rPr lang="en-US" altLang="en-US" sz="4000" dirty="0">
                <a:solidFill>
                  <a:prstClr val="white"/>
                </a:solidFill>
                <a:latin typeface="Arial Narrow Bold" panose="020B0706020202030204" pitchFamily="34" charset="0"/>
                <a:ea typeface="ヒラギノ角ゴ Pro W3" pitchFamily="-84" charset="-128"/>
                <a:cs typeface="+mn-cs"/>
              </a:rPr>
            </a:br>
            <a:r>
              <a:rPr lang="en-US" altLang="en-US" sz="3400" cap="all" dirty="0" smtClean="0">
                <a:solidFill>
                  <a:prstClr val="white"/>
                </a:solidFill>
                <a:latin typeface="Arial Narrow Bold" panose="020B0706020202030204" pitchFamily="34" charset="0"/>
                <a:ea typeface="ヒラギノ角ゴ Pro W3" pitchFamily="-84" charset="-128"/>
                <a:cs typeface="+mn-cs"/>
              </a:rPr>
              <a:t>Using Social Media For Your Rotary Club</a:t>
            </a:r>
            <a:endParaRPr lang="en-US" sz="3400" cap="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66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Educate the Public about Rotary and your Club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586" y="1143000"/>
            <a:ext cx="3666214" cy="5029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43000"/>
            <a:ext cx="400747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1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 your friendship toward your members and others in your community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295400"/>
            <a:ext cx="3874510" cy="4343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295400"/>
            <a:ext cx="4369897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0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Promote Your Meetings and Speakers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8" y="1162050"/>
            <a:ext cx="3174199" cy="4625813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551" y="1162050"/>
            <a:ext cx="2909649" cy="5238750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2934" y="1171574"/>
            <a:ext cx="2830251" cy="5229225"/>
          </a:xfrm>
          <a:prstGeom prst="rect">
            <a:avLst/>
          </a:prstGeom>
          <a:ln>
            <a:solidFill>
              <a:srgbClr val="00AEEF"/>
            </a:solidFill>
          </a:ln>
        </p:spPr>
      </p:pic>
    </p:spTree>
    <p:extLst>
      <p:ext uri="{BB962C8B-B14F-4D97-AF65-F5344CB8AC3E}">
        <p14:creationId xmlns:p14="http://schemas.microsoft.com/office/powerpoint/2010/main" val="1217351102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Promote your events and service projects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513" y="1219200"/>
            <a:ext cx="2896887" cy="48720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219200"/>
            <a:ext cx="3596711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29505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Promote your events and service projects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143000"/>
            <a:ext cx="3825997" cy="51482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295400"/>
            <a:ext cx="4467756" cy="365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9610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Raise money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6177"/>
          <a:stretch/>
        </p:blipFill>
        <p:spPr>
          <a:xfrm>
            <a:off x="6477000" y="1143001"/>
            <a:ext cx="2403916" cy="55282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39" y="1143001"/>
            <a:ext cx="2742261" cy="4800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1143001"/>
            <a:ext cx="2911175" cy="505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9694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DF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4038600"/>
          </a:xfrm>
        </p:spPr>
        <p:txBody>
          <a:bodyPr/>
          <a:lstStyle/>
          <a:p>
            <a:pPr algn="ctr"/>
            <a:r>
              <a:rPr lang="en-US" sz="5400" b="1" dirty="0" smtClean="0">
                <a:solidFill>
                  <a:srgbClr val="FF7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are No Free Lunches</a:t>
            </a:r>
            <a:br>
              <a:rPr lang="en-US" sz="5400" b="1" dirty="0" smtClean="0">
                <a:solidFill>
                  <a:srgbClr val="FF7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 smtClean="0">
                <a:solidFill>
                  <a:srgbClr val="FF7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br>
              <a:rPr lang="en-US" sz="5400" b="1" dirty="0" smtClean="0">
                <a:solidFill>
                  <a:srgbClr val="FF7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 smtClean="0">
                <a:solidFill>
                  <a:srgbClr val="FF7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Free Advertising</a:t>
            </a:r>
            <a:endParaRPr lang="en-US" sz="5400" b="1" dirty="0">
              <a:solidFill>
                <a:srgbClr val="FF7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357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Reaching the Public is No Longer Free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066800"/>
            <a:ext cx="5562600" cy="542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849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Reaching the Public is No Longer Free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521" y="990600"/>
            <a:ext cx="7008679" cy="507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974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Reaching the Public is No Longer Free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1718" t="17578" r="30859" b="6250"/>
          <a:stretch/>
        </p:blipFill>
        <p:spPr>
          <a:xfrm>
            <a:off x="2247900" y="1066800"/>
            <a:ext cx="5945358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220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Update on U.S. Social Media Landscape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634" y="1029386"/>
            <a:ext cx="6614016" cy="491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2839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Much Does Advertising Cost?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5DAA"/>
                </a:solidFill>
              </a:rPr>
              <a:t>It Depends!</a:t>
            </a:r>
          </a:p>
          <a:p>
            <a:pPr lvl="1"/>
            <a:r>
              <a:rPr lang="en-US" dirty="0" smtClean="0">
                <a:solidFill>
                  <a:srgbClr val="005DAA"/>
                </a:solidFill>
              </a:rPr>
              <a:t>    </a:t>
            </a:r>
            <a:r>
              <a:rPr lang="en-US" sz="2400" dirty="0">
                <a:solidFill>
                  <a:srgbClr val="005DAA"/>
                </a:solidFill>
              </a:rPr>
              <a:t>What season it is</a:t>
            </a:r>
          </a:p>
          <a:p>
            <a:pPr lvl="1"/>
            <a:r>
              <a:rPr lang="en-US" sz="2400" dirty="0">
                <a:solidFill>
                  <a:srgbClr val="005DAA"/>
                </a:solidFill>
              </a:rPr>
              <a:t>    What day of the week it is</a:t>
            </a:r>
          </a:p>
          <a:p>
            <a:pPr lvl="1"/>
            <a:r>
              <a:rPr lang="en-US" sz="2400" dirty="0">
                <a:solidFill>
                  <a:srgbClr val="005DAA"/>
                </a:solidFill>
              </a:rPr>
              <a:t>    What time of day it is</a:t>
            </a:r>
          </a:p>
          <a:p>
            <a:pPr lvl="1"/>
            <a:r>
              <a:rPr lang="en-US" sz="2400" dirty="0">
                <a:solidFill>
                  <a:srgbClr val="005DAA"/>
                </a:solidFill>
              </a:rPr>
              <a:t>    How many users you’re </a:t>
            </a:r>
            <a:r>
              <a:rPr lang="en-US" sz="2400" dirty="0" smtClean="0">
                <a:solidFill>
                  <a:srgbClr val="005DAA"/>
                </a:solidFill>
              </a:rPr>
              <a:t>targeting and who they are</a:t>
            </a:r>
            <a:endParaRPr lang="en-US" sz="2400" dirty="0">
              <a:solidFill>
                <a:srgbClr val="005DAA"/>
              </a:solidFill>
            </a:endParaRPr>
          </a:p>
          <a:p>
            <a:pPr lvl="1"/>
            <a:r>
              <a:rPr lang="en-US" sz="2400" dirty="0">
                <a:solidFill>
                  <a:srgbClr val="005DAA"/>
                </a:solidFill>
              </a:rPr>
              <a:t>    What locations you’re targeting</a:t>
            </a:r>
          </a:p>
          <a:p>
            <a:pPr lvl="1"/>
            <a:r>
              <a:rPr lang="en-US" sz="2400" dirty="0">
                <a:solidFill>
                  <a:srgbClr val="005DAA"/>
                </a:solidFill>
              </a:rPr>
              <a:t>    What demographics you’re targeting</a:t>
            </a:r>
          </a:p>
          <a:p>
            <a:pPr lvl="1"/>
            <a:r>
              <a:rPr lang="en-US" sz="2400" dirty="0">
                <a:solidFill>
                  <a:srgbClr val="005DAA"/>
                </a:solidFill>
              </a:rPr>
              <a:t>    How relevant your ad is to your target audience</a:t>
            </a:r>
          </a:p>
          <a:p>
            <a:pPr lvl="1"/>
            <a:r>
              <a:rPr lang="en-US" sz="2400" dirty="0">
                <a:solidFill>
                  <a:srgbClr val="005DAA"/>
                </a:solidFill>
              </a:rPr>
              <a:t>    Overall quality of your ad</a:t>
            </a:r>
          </a:p>
          <a:p>
            <a:pPr lvl="1"/>
            <a:r>
              <a:rPr lang="en-US" sz="2400" dirty="0">
                <a:solidFill>
                  <a:srgbClr val="005DAA"/>
                </a:solidFill>
              </a:rPr>
              <a:t>    What industry you’re in</a:t>
            </a:r>
          </a:p>
          <a:p>
            <a:pPr lvl="1"/>
            <a:endParaRPr lang="en-US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7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Much Does Advertising Cost?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514" y="1062692"/>
            <a:ext cx="4962525" cy="25949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513" y="3505200"/>
            <a:ext cx="5119687" cy="25173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52688" y="6076950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4"/>
              </a:rPr>
              <a:t>https://www.falcon.io/insights-hub/topics/social-media-roi/how-much-do-ads-cost-on-facebook-instagram-twitter-and-linkedin-in-2018/</a:t>
            </a:r>
            <a:endParaRPr lang="en-US" sz="140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76405"/>
            <a:ext cx="2743200" cy="380999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5DAA"/>
                </a:solidFill>
              </a:rPr>
              <a:t>Two Standard Cost Metrics</a:t>
            </a:r>
          </a:p>
          <a:p>
            <a:r>
              <a:rPr lang="en-US" sz="2400" dirty="0" smtClean="0">
                <a:solidFill>
                  <a:srgbClr val="005DAA"/>
                </a:solidFill>
              </a:rPr>
              <a:t>Cost per Click (or other action)</a:t>
            </a:r>
          </a:p>
          <a:p>
            <a:r>
              <a:rPr lang="en-US" sz="2400" dirty="0" smtClean="0">
                <a:solidFill>
                  <a:srgbClr val="005DAA"/>
                </a:solidFill>
              </a:rPr>
              <a:t>Cost per Thousand Impressions (CPM)</a:t>
            </a:r>
            <a:endParaRPr lang="en-US" sz="2400" dirty="0">
              <a:solidFill>
                <a:srgbClr val="005DAA"/>
              </a:solidFill>
            </a:endParaRPr>
          </a:p>
          <a:p>
            <a:pPr lvl="1"/>
            <a:endParaRPr lang="en-US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38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Advertising Education Resources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5DAA"/>
                </a:solidFill>
              </a:rPr>
              <a:t>Ask Google!</a:t>
            </a:r>
          </a:p>
          <a:p>
            <a:pPr lvl="1"/>
            <a:r>
              <a:rPr lang="en-US" dirty="0" smtClean="0">
                <a:solidFill>
                  <a:srgbClr val="005DAA"/>
                </a:solidFill>
                <a:hlinkClick r:id="rId2"/>
              </a:rPr>
              <a:t>https</a:t>
            </a:r>
            <a:r>
              <a:rPr lang="en-US" dirty="0">
                <a:solidFill>
                  <a:srgbClr val="005DAA"/>
                </a:solidFill>
                <a:hlinkClick r:id="rId2"/>
              </a:rPr>
              <a:t>://www.causevox.com/nonprofit-facebook-ads</a:t>
            </a:r>
            <a:r>
              <a:rPr lang="en-US" dirty="0" smtClean="0">
                <a:solidFill>
                  <a:srgbClr val="005DAA"/>
                </a:solidFill>
                <a:hlinkClick r:id="rId2"/>
              </a:rPr>
              <a:t>/</a:t>
            </a:r>
            <a:endParaRPr lang="en-US" dirty="0" smtClean="0">
              <a:solidFill>
                <a:srgbClr val="005DAA"/>
              </a:solidFill>
            </a:endParaRPr>
          </a:p>
          <a:p>
            <a:pPr lvl="1"/>
            <a:r>
              <a:rPr lang="en-US" dirty="0">
                <a:solidFill>
                  <a:srgbClr val="005DAA"/>
                </a:solidFill>
                <a:hlinkClick r:id="rId3"/>
              </a:rPr>
              <a:t>https://</a:t>
            </a:r>
            <a:r>
              <a:rPr lang="en-US" dirty="0" smtClean="0">
                <a:solidFill>
                  <a:srgbClr val="005DAA"/>
                </a:solidFill>
                <a:hlinkClick r:id="rId3"/>
              </a:rPr>
              <a:t>www.facebook.com/business/success/categories/non-profits-organizations</a:t>
            </a:r>
            <a:endParaRPr lang="en-US" dirty="0" smtClean="0">
              <a:solidFill>
                <a:srgbClr val="005DAA"/>
              </a:solidFill>
            </a:endParaRPr>
          </a:p>
          <a:p>
            <a:pPr lvl="1"/>
            <a:r>
              <a:rPr lang="en-US" dirty="0">
                <a:solidFill>
                  <a:srgbClr val="005DAA"/>
                </a:solidFill>
                <a:hlinkClick r:id="rId4"/>
              </a:rPr>
              <a:t>https://www.facebook.com/fundraisers</a:t>
            </a:r>
            <a:r>
              <a:rPr lang="en-US" dirty="0" smtClean="0">
                <a:solidFill>
                  <a:srgbClr val="005DAA"/>
                </a:solidFill>
                <a:hlinkClick r:id="rId4"/>
              </a:rPr>
              <a:t>/</a:t>
            </a:r>
            <a:endParaRPr lang="en-US" dirty="0" smtClean="0">
              <a:solidFill>
                <a:srgbClr val="005DAA"/>
              </a:solidFill>
            </a:endParaRPr>
          </a:p>
          <a:p>
            <a:pPr lvl="1"/>
            <a:r>
              <a:rPr lang="en-US" dirty="0">
                <a:solidFill>
                  <a:srgbClr val="005DAA"/>
                </a:solidFill>
                <a:hlinkClick r:id="rId5"/>
              </a:rPr>
              <a:t>https://</a:t>
            </a:r>
            <a:r>
              <a:rPr lang="en-US" dirty="0" smtClean="0">
                <a:solidFill>
                  <a:srgbClr val="005DAA"/>
                </a:solidFill>
                <a:hlinkClick r:id="rId5"/>
              </a:rPr>
              <a:t>www.wordstream.com/blog/ws/2018/06/18/facebook-ads-for-nonprofits</a:t>
            </a:r>
            <a:endParaRPr lang="en-US" dirty="0" smtClean="0">
              <a:solidFill>
                <a:srgbClr val="005DAA"/>
              </a:solidFill>
            </a:endParaRPr>
          </a:p>
          <a:p>
            <a:pPr marL="457176" lvl="1" indent="0">
              <a:buNone/>
            </a:pPr>
            <a:endParaRPr lang="en-US" dirty="0" smtClean="0">
              <a:solidFill>
                <a:srgbClr val="005DAA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3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Please Use Contemporary Rotary Branding!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751925"/>
            <a:ext cx="2466975" cy="1847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637500"/>
            <a:ext cx="2349385" cy="1266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2608925"/>
            <a:ext cx="3533775" cy="1295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0449" y="4002358"/>
            <a:ext cx="1962151" cy="14640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1225" y="3847175"/>
            <a:ext cx="2390775" cy="19145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2438400"/>
            <a:ext cx="2638426" cy="144547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1000" y="12192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5DAA"/>
                </a:solidFill>
              </a:rPr>
              <a:t>Rotary Should Be a Great Brand Too!</a:t>
            </a:r>
            <a:endParaRPr lang="en-US" sz="3600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29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Rotary Historically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769" y="1752601"/>
            <a:ext cx="6324600" cy="349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1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Rotary At the Club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969" y="2109189"/>
            <a:ext cx="1133616" cy="11286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952985"/>
            <a:ext cx="1217826" cy="16264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7412" y="2057400"/>
            <a:ext cx="1286850" cy="1286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067" y="2014310"/>
            <a:ext cx="1324605" cy="13184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016" y="3589735"/>
            <a:ext cx="1284810" cy="1202450"/>
          </a:xfrm>
          <a:prstGeom prst="rect">
            <a:avLst/>
          </a:prstGeom>
        </p:spPr>
      </p:pic>
      <p:pic>
        <p:nvPicPr>
          <p:cNvPr id="9" name="Picture 2" descr="Image result for rotary club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121" y="3553100"/>
            <a:ext cx="1120286" cy="112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5220" y="3610233"/>
            <a:ext cx="1674980" cy="10747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9911" y="2109189"/>
            <a:ext cx="1128524" cy="11285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83635" y="7590242"/>
            <a:ext cx="726719" cy="7234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51407" y="7535633"/>
            <a:ext cx="1012492" cy="964069"/>
          </a:xfrm>
          <a:prstGeom prst="rect">
            <a:avLst/>
          </a:prstGeom>
        </p:spPr>
      </p:pic>
      <p:pic>
        <p:nvPicPr>
          <p:cNvPr id="14" name="Picture 4" descr="Image result for rotary club log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3" y="7551335"/>
            <a:ext cx="941995" cy="92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05988" y="3429001"/>
            <a:ext cx="1404413" cy="15907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58569" y="3465543"/>
            <a:ext cx="1767681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9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Rotary Brand</a:t>
            </a:r>
            <a:endParaRPr lang="en-US" dirty="0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0200" y="1981200"/>
            <a:ext cx="2590807" cy="259080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962" y="2590800"/>
            <a:ext cx="2386838" cy="896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3635483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“Masterbrand Signature”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7800" y="4724401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“Mark of Excellence”</a:t>
            </a:r>
          </a:p>
        </p:txBody>
      </p:sp>
    </p:spTree>
    <p:extLst>
      <p:ext uri="{BB962C8B-B14F-4D97-AF65-F5344CB8AC3E}">
        <p14:creationId xmlns:p14="http://schemas.microsoft.com/office/powerpoint/2010/main" val="64184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412" y="3019425"/>
            <a:ext cx="2466975" cy="1847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Great Brands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1" y="1981201"/>
            <a:ext cx="2349385" cy="1266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01" y="1952625"/>
            <a:ext cx="3533775" cy="129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661" y="3269859"/>
            <a:ext cx="1962151" cy="14640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1226" y="3114676"/>
            <a:ext cx="2390775" cy="19145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1782100"/>
            <a:ext cx="2638426" cy="14454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8973" y="4876800"/>
            <a:ext cx="3245102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2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Rotary at the Club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670" y="2061212"/>
            <a:ext cx="3397826" cy="15573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3886200"/>
            <a:ext cx="3149496" cy="12820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993937"/>
            <a:ext cx="3505200" cy="13039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927159"/>
            <a:ext cx="3200400" cy="1200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t="12000"/>
          <a:stretch/>
        </p:blipFill>
        <p:spPr>
          <a:xfrm>
            <a:off x="2019313" y="1752600"/>
            <a:ext cx="5080000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78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Synergy Across Programs and Platforms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51" y="1715922"/>
            <a:ext cx="1905000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877" y="1715922"/>
            <a:ext cx="1946681" cy="19108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679" y="1715922"/>
            <a:ext cx="1692741" cy="182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7574" y="4230522"/>
            <a:ext cx="2743200" cy="1255776"/>
          </a:xfrm>
          <a:prstGeom prst="rect">
            <a:avLst/>
          </a:prstGeom>
        </p:spPr>
      </p:pic>
      <p:pic>
        <p:nvPicPr>
          <p:cNvPr id="9" name="Picture 2" descr="Image result for rotary foundation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383" y="3925722"/>
            <a:ext cx="2807475" cy="178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35850"/>
          <a:stretch/>
        </p:blipFill>
        <p:spPr>
          <a:xfrm>
            <a:off x="211666" y="1826520"/>
            <a:ext cx="2724851" cy="16822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/>
          <a:srcRect l="47447" r="2122"/>
          <a:stretch/>
        </p:blipFill>
        <p:spPr>
          <a:xfrm>
            <a:off x="3326482" y="2096922"/>
            <a:ext cx="2705568" cy="11414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2967" y="2323306"/>
            <a:ext cx="2824162" cy="6886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186" y="4308264"/>
            <a:ext cx="4298661" cy="110860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41374" y="4210710"/>
            <a:ext cx="3384562" cy="127558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9142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Update on U.S. Social Media Landscape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066800"/>
            <a:ext cx="6629400" cy="492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6866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What club logo(s) do you use?</a:t>
            </a:r>
          </a:p>
          <a:p>
            <a:pPr lvl="1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Website</a:t>
            </a:r>
          </a:p>
          <a:p>
            <a:pPr lvl="1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Social Media</a:t>
            </a:r>
          </a:p>
          <a:p>
            <a:pPr lvl="1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Signage</a:t>
            </a:r>
          </a:p>
          <a:p>
            <a:pPr lvl="1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Invitations</a:t>
            </a:r>
          </a:p>
          <a:p>
            <a:pPr lvl="1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Letterhead and </a:t>
            </a:r>
            <a:br>
              <a:rPr lang="en-US" sz="24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business cards?</a:t>
            </a:r>
          </a:p>
          <a:p>
            <a:pPr lvl="1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Anywhere else?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1" y="2438401"/>
            <a:ext cx="3200401" cy="13108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1" y="3920681"/>
            <a:ext cx="3200401" cy="142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7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Update to current graphic standards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Rotary Brand Center- Logo Creating Tool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811" y="2931988"/>
            <a:ext cx="4978824" cy="2630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740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057401"/>
            <a:ext cx="2857748" cy="10516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t="24751" b="22647"/>
          <a:stretch/>
        </p:blipFill>
        <p:spPr>
          <a:xfrm>
            <a:off x="4343400" y="1828801"/>
            <a:ext cx="4038600" cy="13462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429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Pro Tip: Use PNG file type for transparent background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1" y="3810000"/>
            <a:ext cx="461755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0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Update on U.S. Social Media Landscape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314" y="990600"/>
            <a:ext cx="5274173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735312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Update on U.S. Social Media Landscape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039674"/>
            <a:ext cx="6629400" cy="492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4290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Update on U.S. Social Media Landscape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039674"/>
            <a:ext cx="6629399" cy="492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43652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Update on U.S. Social Media Landscape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5DAA"/>
                </a:solidFill>
              </a:rPr>
              <a:t>Takeaways: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/>
              <a:t>Facebook still top priority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/>
              <a:t>Add Instagram &amp; YouTube to your arsenal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/>
              <a:t>Twitter more important than you think</a:t>
            </a:r>
          </a:p>
          <a:p>
            <a:pPr marL="857231" lvl="1" indent="-457200">
              <a:buFont typeface="Wingdings" panose="05000000000000000000" pitchFamily="2" charset="2"/>
              <a:buChar char="§"/>
            </a:pPr>
            <a:r>
              <a:rPr lang="en-US" sz="2400" dirty="0" smtClean="0"/>
              <a:t>Media are heavy users…monitor for story ideas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9507105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Arial Narrow" panose="020B0606020202030204" pitchFamily="34" charset="0"/>
              </a:rPr>
              <a:t>What can you do with Social Media?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/>
              <a:t>Educate the public about what Rotary is and does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/>
              <a:t>Express your friendship toward your members and others in your community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/>
              <a:t>Promote your meetings and speakers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/>
              <a:t>Promote your events and service projects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smtClean="0"/>
              <a:t>Raise money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42487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Educate the Public about Rotary and your Club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1223963"/>
            <a:ext cx="3352965" cy="51568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88" y="1223963"/>
            <a:ext cx="4158237" cy="441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8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munications_white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19197</TotalTime>
  <Words>405</Words>
  <Application>Microsoft Office PowerPoint</Application>
  <PresentationFormat>On-screen Show (4:3)</PresentationFormat>
  <Paragraphs>91</Paragraphs>
  <Slides>32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ＭＳ Ｐゴシック</vt:lpstr>
      <vt:lpstr>ＭＳ Ｐゴシック</vt:lpstr>
      <vt:lpstr>Arial</vt:lpstr>
      <vt:lpstr>Arial Narrow</vt:lpstr>
      <vt:lpstr>Arial Narrow Bold</vt:lpstr>
      <vt:lpstr>Calibri</vt:lpstr>
      <vt:lpstr>Georgia</vt:lpstr>
      <vt:lpstr>Wingdings</vt:lpstr>
      <vt:lpstr>ヒラギノ角ゴ Pro W3</vt:lpstr>
      <vt:lpstr>Communications_white</vt:lpstr>
      <vt:lpstr>Custom Design</vt:lpstr>
      <vt:lpstr>2_Custom Design</vt:lpstr>
      <vt:lpstr>  Using Social Media For Your Rotary Club</vt:lpstr>
      <vt:lpstr>Update on U.S. Social Media Landscape</vt:lpstr>
      <vt:lpstr>Update on U.S. Social Media Landscape</vt:lpstr>
      <vt:lpstr>Update on U.S. Social Media Landscape</vt:lpstr>
      <vt:lpstr>Update on U.S. Social Media Landscape</vt:lpstr>
      <vt:lpstr>Update on U.S. Social Media Landscape</vt:lpstr>
      <vt:lpstr>Update on U.S. Social Media Landscape</vt:lpstr>
      <vt:lpstr>What can you do with Social Media?</vt:lpstr>
      <vt:lpstr>Educate the Public about Rotary and your Club</vt:lpstr>
      <vt:lpstr>Educate the Public about Rotary and your Club</vt:lpstr>
      <vt:lpstr>Express your friendship toward your members and others in your community</vt:lpstr>
      <vt:lpstr>Promote Your Meetings and Speakers</vt:lpstr>
      <vt:lpstr>Promote your events and service projects</vt:lpstr>
      <vt:lpstr>Promote your events and service projects</vt:lpstr>
      <vt:lpstr>Raise money</vt:lpstr>
      <vt:lpstr>There are No Free Lunches or Free Advertising</vt:lpstr>
      <vt:lpstr>Reaching the Public is No Longer Free</vt:lpstr>
      <vt:lpstr>Reaching the Public is No Longer Free</vt:lpstr>
      <vt:lpstr>Reaching the Public is No Longer Free</vt:lpstr>
      <vt:lpstr>How Much Does Advertising Cost?</vt:lpstr>
      <vt:lpstr>How Much Does Advertising Cost?</vt:lpstr>
      <vt:lpstr>Advertising Education Resources</vt:lpstr>
      <vt:lpstr>Please Use Contemporary Rotary Branding!</vt:lpstr>
      <vt:lpstr>Rotary Historically</vt:lpstr>
      <vt:lpstr>Rotary At the Club Level</vt:lpstr>
      <vt:lpstr>Today’s Rotary Brand</vt:lpstr>
      <vt:lpstr>Great Brands</vt:lpstr>
      <vt:lpstr>Rotary at the Club Level</vt:lpstr>
      <vt:lpstr>Synergy Across Programs and Platforms</vt:lpstr>
      <vt:lpstr>ACTION PLAN </vt:lpstr>
      <vt:lpstr>ACTION PLAN </vt:lpstr>
      <vt:lpstr>ACTION PLAN</vt:lpstr>
    </vt:vector>
  </TitlesOfParts>
  <Company>Rotary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 WS-06</dc:creator>
  <cp:lastModifiedBy>Rich Lalley</cp:lastModifiedBy>
  <cp:revision>649</cp:revision>
  <cp:lastPrinted>2013-04-11T19:55:04Z</cp:lastPrinted>
  <dcterms:created xsi:type="dcterms:W3CDTF">2010-04-16T20:11:30Z</dcterms:created>
  <dcterms:modified xsi:type="dcterms:W3CDTF">2019-05-01T16:16:24Z</dcterms:modified>
</cp:coreProperties>
</file>