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4"/>
    <p:sldMasterId id="2147483664" r:id="rId5"/>
    <p:sldMasterId id="2147483688" r:id="rId6"/>
    <p:sldMasterId id="2147484195" r:id="rId7"/>
  </p:sldMasterIdLst>
  <p:notesMasterIdLst>
    <p:notesMasterId r:id="rId44"/>
  </p:notesMasterIdLst>
  <p:handoutMasterIdLst>
    <p:handoutMasterId r:id="rId45"/>
  </p:handoutMasterIdLst>
  <p:sldIdLst>
    <p:sldId id="256" r:id="rId8"/>
    <p:sldId id="257" r:id="rId9"/>
    <p:sldId id="258" r:id="rId10"/>
    <p:sldId id="260" r:id="rId11"/>
    <p:sldId id="261" r:id="rId12"/>
    <p:sldId id="262" r:id="rId13"/>
    <p:sldId id="276" r:id="rId14"/>
    <p:sldId id="263" r:id="rId15"/>
    <p:sldId id="277" r:id="rId16"/>
    <p:sldId id="264" r:id="rId17"/>
    <p:sldId id="265" r:id="rId18"/>
    <p:sldId id="266" r:id="rId19"/>
    <p:sldId id="267" r:id="rId20"/>
    <p:sldId id="275" r:id="rId21"/>
    <p:sldId id="278" r:id="rId22"/>
    <p:sldId id="268" r:id="rId23"/>
    <p:sldId id="269" r:id="rId24"/>
    <p:sldId id="270" r:id="rId25"/>
    <p:sldId id="271" r:id="rId26"/>
    <p:sldId id="272" r:id="rId27"/>
    <p:sldId id="259" r:id="rId28"/>
    <p:sldId id="273" r:id="rId29"/>
    <p:sldId id="291" r:id="rId30"/>
    <p:sldId id="274" r:id="rId31"/>
    <p:sldId id="289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90" r:id="rId43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A6B4"/>
    <a:srgbClr val="005DAA"/>
    <a:srgbClr val="687D90"/>
    <a:srgbClr val="000000"/>
    <a:srgbClr val="F7A81B"/>
    <a:srgbClr val="872175"/>
    <a:srgbClr val="17458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83444" autoAdjust="0"/>
  </p:normalViewPr>
  <p:slideViewPr>
    <p:cSldViewPr showGuides="1">
      <p:cViewPr varScale="1">
        <p:scale>
          <a:sx n="92" d="100"/>
          <a:sy n="92" d="100"/>
        </p:scale>
        <p:origin x="384" y="72"/>
      </p:cViewPr>
      <p:guideLst>
        <p:guide orient="horz" pos="1620"/>
        <p:guide pos="2880"/>
      </p:guideLst>
    </p:cSldViewPr>
  </p:slideViewPr>
  <p:outlineViewPr>
    <p:cViewPr>
      <p:scale>
        <a:sx n="75" d="100"/>
        <a:sy n="75" d="100"/>
      </p:scale>
      <p:origin x="0" y="-35550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334"/>
    </p:cViewPr>
  </p:sorterViewPr>
  <p:notesViewPr>
    <p:cSldViewPr showGuides="1">
      <p:cViewPr varScale="1">
        <p:scale>
          <a:sx n="83" d="100"/>
          <a:sy n="83" d="100"/>
        </p:scale>
        <p:origin x="3174" y="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410A48E3-3D13-BA4F-81CA-533016CB4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14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45B00B0F-9134-D147-87FE-B28F7C1F8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01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66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17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76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193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93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850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1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08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02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4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8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42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12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66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B00B0F-9134-D147-87FE-B28F7C1F895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13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571750"/>
            <a:ext cx="9296400" cy="742950"/>
          </a:xfrm>
          <a:prstGeom prst="rect">
            <a:avLst/>
          </a:prstGeom>
          <a:solidFill>
            <a:schemeClr val="bg1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0" anchor="ctr" anchorCtr="0">
            <a:noAutofit/>
          </a:bodyPr>
          <a:lstStyle>
            <a:lvl1pPr algn="l">
              <a:defRPr sz="4400" b="0" i="0">
                <a:solidFill>
                  <a:srgbClr val="005DAA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458808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8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17145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7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3921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81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098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677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469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419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182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81941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73192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571750"/>
            <a:ext cx="9296400" cy="742950"/>
          </a:xfrm>
          <a:prstGeom prst="rect">
            <a:avLst/>
          </a:prstGeom>
          <a:solidFill>
            <a:srgbClr val="F7A81B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0" anchor="ctr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458808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555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F7A81B"/>
          </a:solidFill>
          <a:ln>
            <a:noFill/>
          </a:ln>
          <a:effectLst>
            <a:outerShdw blurRad="88900" dist="61087" dir="5400000" rotWithShape="0">
              <a:srgbClr val="000000">
                <a:alpha val="45998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252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000000">
                <a:alpha val="45998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27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57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16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62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872175"/>
          </a:solidFill>
          <a:ln>
            <a:noFill/>
          </a:ln>
          <a:effectLst>
            <a:outerShdw blurRad="88900" dist="61087" dir="5400000" rotWithShape="0">
              <a:srgbClr val="000000">
                <a:alpha val="45998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413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000000">
                <a:alpha val="45998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501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000000">
                <a:alpha val="45998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814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250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0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571750"/>
            <a:ext cx="9296400" cy="742950"/>
          </a:xfrm>
          <a:prstGeom prst="rect">
            <a:avLst/>
          </a:prstGeom>
          <a:solidFill>
            <a:srgbClr val="009999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0" anchor="ctr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458808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998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1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023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59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49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069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47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857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339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525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571750"/>
            <a:ext cx="9296400" cy="742950"/>
          </a:xfrm>
          <a:prstGeom prst="rect">
            <a:avLst/>
          </a:prstGeom>
          <a:solidFill>
            <a:srgbClr val="872175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0" anchor="ctr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458808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99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443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F7A81B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000000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11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000000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9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000000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53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872175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 b="1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000000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340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5D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" name="Picture 4" descr="RotaryMoE_RGB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348" y="237066"/>
            <a:ext cx="2194560" cy="2194560"/>
          </a:xfrm>
          <a:prstGeom prst="rect">
            <a:avLst/>
          </a:prstGeom>
        </p:spPr>
      </p:pic>
      <p:pic>
        <p:nvPicPr>
          <p:cNvPr id="3" name="Picture 2" descr="RotaryMBS_REV-Gold-RGB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0" y="4502154"/>
            <a:ext cx="1070884" cy="4023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EA6B4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4857750"/>
            <a:ext cx="1600200" cy="138499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>
              <a:defRPr/>
            </a:pPr>
            <a:r>
              <a:rPr lang="en-US" sz="900" smtClean="0">
                <a:solidFill>
                  <a:srgbClr val="BCBDC0"/>
                </a:solidFill>
                <a:latin typeface="Arial Narrow" charset="0"/>
              </a:rPr>
              <a:t>TITLE  |  </a:t>
            </a:r>
            <a:fld id="{16D16081-7A09-014D-A792-0EFF4551F180}" type="slidenum">
              <a:rPr lang="en-US" sz="900" smtClean="0">
                <a:solidFill>
                  <a:srgbClr val="BCBDC0"/>
                </a:solidFill>
                <a:latin typeface="Arial Narrow" charset="0"/>
              </a:rPr>
              <a:pPr algn="r">
                <a:defRPr/>
              </a:pPr>
              <a:t>‹#›</a:t>
            </a:fld>
            <a:r>
              <a:rPr lang="en-US" sz="900" smtClean="0">
                <a:solidFill>
                  <a:srgbClr val="BCBDC0"/>
                </a:solidFill>
                <a:latin typeface="Arial Narrow" charset="0"/>
              </a:rPr>
              <a:t>  </a:t>
            </a:r>
            <a:endParaRPr lang="en-US" sz="900" smtClean="0">
              <a:solidFill>
                <a:srgbClr val="958D85"/>
              </a:solidFill>
              <a:latin typeface="Arial Narrow" charset="0"/>
            </a:endParaRPr>
          </a:p>
        </p:txBody>
      </p:sp>
      <p:pic>
        <p:nvPicPr>
          <p:cNvPr id="4" name="Picture 3" descr="RotaryMBS_RGB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6" y="4540555"/>
            <a:ext cx="1070883" cy="4023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  <p:sldLayoutId id="2147484184" r:id="rId13"/>
    <p:sldLayoutId id="2147484185" r:id="rId1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EA6B4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4857750"/>
            <a:ext cx="1524000" cy="138499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>
              <a:defRPr/>
            </a:pPr>
            <a:r>
              <a:rPr lang="en-US" sz="900" smtClean="0">
                <a:solidFill>
                  <a:srgbClr val="BCBDC0"/>
                </a:solidFill>
                <a:latin typeface="Arial Narrow" charset="0"/>
              </a:rPr>
              <a:t>TITLE |  </a:t>
            </a:r>
            <a:fld id="{777D1E10-91CD-BA43-8386-630151A868FA}" type="slidenum">
              <a:rPr lang="en-US" sz="900" smtClean="0">
                <a:solidFill>
                  <a:srgbClr val="BCBDC0"/>
                </a:solidFill>
                <a:latin typeface="Arial Narrow" charset="0"/>
              </a:rPr>
              <a:pPr algn="r">
                <a:defRPr/>
              </a:pPr>
              <a:t>‹#›</a:t>
            </a:fld>
            <a:r>
              <a:rPr lang="en-US" sz="900" smtClean="0">
                <a:solidFill>
                  <a:srgbClr val="BCBDC0"/>
                </a:solidFill>
                <a:latin typeface="Arial Narrow" charset="0"/>
              </a:rPr>
              <a:t>  </a:t>
            </a:r>
            <a:endParaRPr lang="en-US" sz="900" smtClean="0">
              <a:solidFill>
                <a:srgbClr val="958D85"/>
              </a:solidFill>
              <a:latin typeface="Arial Narrow" charset="0"/>
            </a:endParaRPr>
          </a:p>
        </p:txBody>
      </p:sp>
      <p:pic>
        <p:nvPicPr>
          <p:cNvPr id="4" name="Picture 3" descr="RotaryMBS_RGB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6" y="4540555"/>
            <a:ext cx="1070883" cy="4023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92" r:id="rId3"/>
    <p:sldLayoutId id="2147484193" r:id="rId4"/>
    <p:sldLayoutId id="2147484194" r:id="rId5"/>
    <p:sldLayoutId id="2147484188" r:id="rId6"/>
    <p:sldLayoutId id="2147484189" r:id="rId7"/>
    <p:sldLayoutId id="2147484190" r:id="rId8"/>
    <p:sldLayoutId id="2147484191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F35CC-4F8D-4BA9-85B1-22619AE5F94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E7D8-BC14-48E6-B0BC-3FD4D827AC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6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6" r:id="rId1"/>
    <p:sldLayoutId id="2147484197" r:id="rId2"/>
    <p:sldLayoutId id="2147484198" r:id="rId3"/>
    <p:sldLayoutId id="2147484199" r:id="rId4"/>
    <p:sldLayoutId id="2147484200" r:id="rId5"/>
    <p:sldLayoutId id="2147484201" r:id="rId6"/>
    <p:sldLayoutId id="2147484202" r:id="rId7"/>
    <p:sldLayoutId id="2147484203" r:id="rId8"/>
    <p:sldLayoutId id="2147484204" r:id="rId9"/>
    <p:sldLayoutId id="2147484205" r:id="rId10"/>
    <p:sldLayoutId id="21474842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pn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jp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g"/><Relationship Id="rId7" Type="http://schemas.openxmlformats.org/officeDocument/2006/relationships/image" Target="../media/image49.jpe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jpg"/><Relationship Id="rId11" Type="http://schemas.openxmlformats.org/officeDocument/2006/relationships/image" Target="../media/image53.jpg"/><Relationship Id="rId5" Type="http://schemas.openxmlformats.org/officeDocument/2006/relationships/image" Target="../media/image47.gif"/><Relationship Id="rId10" Type="http://schemas.openxmlformats.org/officeDocument/2006/relationships/image" Target="../media/image52.jp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381000" y="2571750"/>
            <a:ext cx="9753600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4" name="Rectangle 10"/>
          <p:cNvSpPr txBox="1">
            <a:spLocks noChangeArrowheads="1"/>
          </p:cNvSpPr>
          <p:nvPr/>
        </p:nvSpPr>
        <p:spPr bwMode="auto">
          <a:xfrm>
            <a:off x="381000" y="2724150"/>
            <a:ext cx="9296400" cy="189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en-US" sz="2200" b="1" dirty="0" smtClean="0">
                <a:solidFill>
                  <a:srgbClr val="005DAA"/>
                </a:solidFill>
                <a:latin typeface="Arial Narrow Bold" charset="0"/>
              </a:rPr>
              <a:t>FUNDRAISING ON FACEBOOK </a:t>
            </a:r>
            <a:r>
              <a:rPr lang="en-US" sz="2200" b="1" dirty="0">
                <a:solidFill>
                  <a:srgbClr val="005DAA"/>
                </a:solidFill>
                <a:latin typeface="Arial Narrow Bold" charset="0"/>
              </a:rPr>
              <a:t>FOR ROTARY CLUBS- A </a:t>
            </a:r>
            <a:r>
              <a:rPr lang="en-US" sz="2200" b="1" dirty="0" smtClean="0">
                <a:solidFill>
                  <a:srgbClr val="005DAA"/>
                </a:solidFill>
                <a:latin typeface="Arial Narrow Bold" charset="0"/>
              </a:rPr>
              <a:t>PRACTICAL PRIMER</a:t>
            </a:r>
          </a:p>
          <a:p>
            <a:pPr eaLnBrk="1" hangingPunct="1">
              <a:spcAft>
                <a:spcPts val="1200"/>
              </a:spcAft>
            </a:pPr>
            <a:r>
              <a:rPr lang="en-US" sz="2000" dirty="0" smtClean="0">
                <a:solidFill>
                  <a:srgbClr val="005DAA"/>
                </a:solidFill>
                <a:latin typeface="Arial Narrow Bold" charset="0"/>
              </a:rPr>
              <a:t/>
            </a:r>
            <a:br>
              <a:rPr lang="en-US" sz="2000" dirty="0" smtClean="0">
                <a:solidFill>
                  <a:srgbClr val="005DAA"/>
                </a:solidFill>
                <a:latin typeface="Arial Narrow Bold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Georgia" charset="0"/>
              </a:rPr>
              <a:t>Rich Lalley, Zone 28 Assistant Rotary Public Image Coordinator</a:t>
            </a:r>
            <a:br>
              <a:rPr lang="en-US" sz="2000" dirty="0" smtClean="0">
                <a:solidFill>
                  <a:schemeClr val="bg1"/>
                </a:solidFill>
                <a:latin typeface="Georgia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Georgia" charset="0"/>
              </a:rPr>
              <a:t>			District 6440 Technology and Communications Coordinator</a:t>
            </a:r>
            <a:br>
              <a:rPr lang="en-US" sz="2000" dirty="0" smtClean="0">
                <a:solidFill>
                  <a:schemeClr val="bg1"/>
                </a:solidFill>
                <a:latin typeface="Georgia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Georgia" charset="0"/>
              </a:rPr>
              <a:t>			Rotary Club of Winnetka-Northfield</a:t>
            </a:r>
            <a:endParaRPr lang="en-US" sz="2000" dirty="0">
              <a:solidFill>
                <a:schemeClr val="bg1"/>
              </a:solidFill>
              <a:latin typeface="Georgia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0"/>
            <a:ext cx="7790600" cy="448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03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7125"/>
            <a:ext cx="3581400" cy="4204999"/>
          </a:xfrm>
          <a:prstGeom prst="rect">
            <a:avLst/>
          </a:prstGeom>
          <a:ln>
            <a:solidFill>
              <a:srgbClr val="005DAA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07125"/>
            <a:ext cx="3608010" cy="4207424"/>
          </a:xfrm>
          <a:prstGeom prst="rect">
            <a:avLst/>
          </a:prstGeom>
          <a:ln>
            <a:solidFill>
              <a:srgbClr val="005DAA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4876800" y="1504950"/>
            <a:ext cx="3429000" cy="533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76800" y="486706"/>
            <a:ext cx="1600200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Title is use on FB posts and in donation reports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334000" y="1225370"/>
            <a:ext cx="0" cy="2795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69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9550"/>
            <a:ext cx="3581400" cy="42117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359" y="207125"/>
            <a:ext cx="3098641" cy="4214151"/>
          </a:xfrm>
          <a:prstGeom prst="rect">
            <a:avLst/>
          </a:prstGeom>
          <a:ln>
            <a:solidFill>
              <a:srgbClr val="005DAA"/>
            </a:solidFill>
          </a:ln>
        </p:spPr>
      </p:pic>
    </p:spTree>
    <p:extLst>
      <p:ext uri="{BB962C8B-B14F-4D97-AF65-F5344CB8AC3E}">
        <p14:creationId xmlns:p14="http://schemas.microsoft.com/office/powerpoint/2010/main" val="3826253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414" y="0"/>
            <a:ext cx="40663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1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023" y="-9352"/>
            <a:ext cx="5972777" cy="5152852"/>
          </a:xfrm>
          <a:prstGeom prst="rect">
            <a:avLst/>
          </a:prstGeom>
          <a:ln>
            <a:solidFill>
              <a:srgbClr val="005DAA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52400" y="462498"/>
            <a:ext cx="27432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5DAA"/>
                </a:solidFill>
                <a:latin typeface="Georgia"/>
                <a:ea typeface="MS PGothic" pitchFamily="34" charset="-128"/>
                <a:cs typeface="Georgia"/>
              </a:rPr>
              <a:t>Donation receipt emailed from Facebook</a:t>
            </a:r>
            <a:r>
              <a:rPr lang="en-US" sz="2300" dirty="0" smtClean="0"/>
              <a:t>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005DAA"/>
                </a:solidFill>
                <a:latin typeface="Georgia"/>
                <a:ea typeface="MS PGothic" pitchFamily="34" charset="-128"/>
                <a:cs typeface="Georgia"/>
              </a:rPr>
              <a:t>Donor emails will typically not be reported to </a:t>
            </a:r>
            <a:r>
              <a:rPr lang="en-US" sz="2300" dirty="0" smtClean="0">
                <a:solidFill>
                  <a:srgbClr val="005DAA"/>
                </a:solidFill>
                <a:latin typeface="Georgia"/>
                <a:ea typeface="MS PGothic" pitchFamily="34" charset="-128"/>
                <a:cs typeface="Georgia"/>
              </a:rPr>
              <a:t>charity. Depends on donor privacy settings.</a:t>
            </a:r>
            <a:endParaRPr lang="en-US" sz="2300" dirty="0">
              <a:solidFill>
                <a:srgbClr val="005DAA"/>
              </a:solidFill>
              <a:latin typeface="Georgia"/>
              <a:ea typeface="MS PGothic" pitchFamily="34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99926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Personal </a:t>
            </a:r>
            <a:r>
              <a:rPr lang="en-US" sz="3600" dirty="0" smtClean="0"/>
              <a:t>Fundraisers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18818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3200400" cy="3394472"/>
          </a:xfrm>
        </p:spPr>
        <p:txBody>
          <a:bodyPr/>
          <a:lstStyle/>
          <a:p>
            <a:r>
              <a:rPr lang="en-US" sz="2400" dirty="0" smtClean="0"/>
              <a:t>Birthday</a:t>
            </a:r>
          </a:p>
          <a:p>
            <a:r>
              <a:rPr lang="en-US" sz="2400" dirty="0" smtClean="0"/>
              <a:t>Anytime</a:t>
            </a:r>
          </a:p>
          <a:p>
            <a:r>
              <a:rPr lang="en-US" sz="2400" dirty="0" smtClean="0"/>
              <a:t>Choose any charity or cause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0"/>
            <a:ext cx="2228815" cy="5125143"/>
          </a:xfrm>
          <a:prstGeom prst="rect">
            <a:avLst/>
          </a:prstGeom>
          <a:ln>
            <a:solidFill>
              <a:srgbClr val="005DAA"/>
            </a:solidFill>
          </a:ln>
        </p:spPr>
      </p:pic>
    </p:spTree>
    <p:extLst>
      <p:ext uri="{BB962C8B-B14F-4D97-AF65-F5344CB8AC3E}">
        <p14:creationId xmlns:p14="http://schemas.microsoft.com/office/powerpoint/2010/main" val="420716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26" y="0"/>
            <a:ext cx="7286528" cy="435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94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549" y="0"/>
            <a:ext cx="5376901" cy="5143499"/>
          </a:xfrm>
          <a:prstGeom prst="rect">
            <a:avLst/>
          </a:prstGeom>
          <a:ln>
            <a:solidFill>
              <a:srgbClr val="005DAA"/>
            </a:solidFill>
          </a:ln>
        </p:spPr>
      </p:pic>
    </p:spTree>
    <p:extLst>
      <p:ext uri="{BB962C8B-B14F-4D97-AF65-F5344CB8AC3E}">
        <p14:creationId xmlns:p14="http://schemas.microsoft.com/office/powerpoint/2010/main" val="3304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money get dispersed?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005DAA"/>
                </a:solidFill>
              </a:rPr>
              <a:t>Facebooks pays out twice per month, approximately 30 days after funds are raised. </a:t>
            </a:r>
          </a:p>
          <a:p>
            <a:r>
              <a:rPr lang="en-US" sz="2800" dirty="0" smtClean="0">
                <a:solidFill>
                  <a:srgbClr val="005DAA"/>
                </a:solidFill>
              </a:rPr>
              <a:t>Minimum $100 per payout (not fundraiser).</a:t>
            </a:r>
          </a:p>
          <a:p>
            <a:r>
              <a:rPr lang="en-US" sz="2800" dirty="0" smtClean="0">
                <a:solidFill>
                  <a:srgbClr val="005DAA"/>
                </a:solidFill>
              </a:rPr>
              <a:t>Reports of donations by day, donations in a date range, and payouts transferred to bank accounts.</a:t>
            </a:r>
          </a:p>
          <a:p>
            <a:pPr lvl="1"/>
            <a:r>
              <a:rPr lang="en-US" sz="2400" dirty="0" smtClean="0">
                <a:solidFill>
                  <a:srgbClr val="005DAA"/>
                </a:solidFill>
              </a:rPr>
              <a:t>On Page as Admin, Settings &gt; Donations</a:t>
            </a:r>
            <a:endParaRPr lang="en-US" sz="24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424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A6B4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65" y="1"/>
            <a:ext cx="6634128" cy="4476749"/>
          </a:xfrm>
          <a:prstGeom prst="rect">
            <a:avLst/>
          </a:prstGeom>
          <a:ln>
            <a:solidFill>
              <a:srgbClr val="687D90"/>
            </a:solidFill>
          </a:ln>
        </p:spPr>
      </p:pic>
    </p:spTree>
    <p:extLst>
      <p:ext uri="{BB962C8B-B14F-4D97-AF65-F5344CB8AC3E}">
        <p14:creationId xmlns:p14="http://schemas.microsoft.com/office/powerpoint/2010/main" val="297674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19050"/>
            <a:ext cx="660779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4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to Fundraising Success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005DAA"/>
                </a:solidFill>
              </a:rPr>
              <a:t>Asks that are </a:t>
            </a:r>
            <a:r>
              <a:rPr lang="en-US" sz="2400" dirty="0">
                <a:solidFill>
                  <a:srgbClr val="005DAA"/>
                </a:solidFill>
              </a:rPr>
              <a:t>timely, specific, and compelling</a:t>
            </a:r>
            <a:r>
              <a:rPr lang="en-US" sz="2400" dirty="0" smtClean="0">
                <a:solidFill>
                  <a:srgbClr val="005DAA"/>
                </a:solidFill>
              </a:rPr>
              <a:t>.</a:t>
            </a:r>
          </a:p>
          <a:p>
            <a:pPr lvl="1"/>
            <a:r>
              <a:rPr lang="en-US" sz="2400" dirty="0" smtClean="0">
                <a:solidFill>
                  <a:srgbClr val="005DAA"/>
                </a:solidFill>
              </a:rPr>
              <a:t>Position the donor as the hero.</a:t>
            </a:r>
          </a:p>
          <a:p>
            <a:pPr lvl="1"/>
            <a:r>
              <a:rPr lang="en-US" sz="2400" dirty="0" smtClean="0">
                <a:solidFill>
                  <a:srgbClr val="005DAA"/>
                </a:solidFill>
              </a:rPr>
              <a:t>Easy to read. 5</a:t>
            </a:r>
            <a:r>
              <a:rPr lang="en-US" sz="2400" baseline="30000" dirty="0" smtClean="0">
                <a:solidFill>
                  <a:srgbClr val="005DAA"/>
                </a:solidFill>
              </a:rPr>
              <a:t>th</a:t>
            </a:r>
            <a:r>
              <a:rPr lang="en-US" sz="2400" dirty="0" smtClean="0">
                <a:solidFill>
                  <a:srgbClr val="005DAA"/>
                </a:solidFill>
              </a:rPr>
              <a:t> grade reading level </a:t>
            </a:r>
            <a:br>
              <a:rPr lang="en-US" sz="2400" dirty="0" smtClean="0">
                <a:solidFill>
                  <a:srgbClr val="005DAA"/>
                </a:solidFill>
              </a:rPr>
            </a:br>
            <a:r>
              <a:rPr lang="en-US" sz="2400" dirty="0" smtClean="0">
                <a:solidFill>
                  <a:srgbClr val="005DAA"/>
                </a:solidFill>
              </a:rPr>
              <a:t>(Hemingway App).</a:t>
            </a:r>
            <a:endParaRPr lang="en-US" sz="2400" dirty="0">
              <a:solidFill>
                <a:srgbClr val="005DAA"/>
              </a:solidFill>
            </a:endParaRPr>
          </a:p>
          <a:p>
            <a:r>
              <a:rPr lang="en-US" sz="2400" dirty="0">
                <a:solidFill>
                  <a:srgbClr val="005DAA"/>
                </a:solidFill>
              </a:rPr>
              <a:t>Visuals — ideally an eye-catching, emotional video — to tell a story and inspire action.</a:t>
            </a:r>
          </a:p>
          <a:p>
            <a:r>
              <a:rPr lang="en-US" sz="2400" dirty="0">
                <a:solidFill>
                  <a:srgbClr val="005DAA"/>
                </a:solidFill>
              </a:rPr>
              <a:t>An incredibly easy-to-use fundraising platform.</a:t>
            </a:r>
          </a:p>
          <a:p>
            <a:r>
              <a:rPr lang="en-US" sz="2400" dirty="0">
                <a:solidFill>
                  <a:srgbClr val="005DAA"/>
                </a:solidFill>
              </a:rPr>
              <a:t>An easy way for donors to ask their peers for donations.</a:t>
            </a:r>
          </a:p>
        </p:txBody>
      </p:sp>
    </p:spTree>
    <p:extLst>
      <p:ext uri="{BB962C8B-B14F-4D97-AF65-F5344CB8AC3E}">
        <p14:creationId xmlns:p14="http://schemas.microsoft.com/office/powerpoint/2010/main" val="8528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to Fundraising Success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3562349"/>
          </a:xfrm>
        </p:spPr>
        <p:txBody>
          <a:bodyPr/>
          <a:lstStyle/>
          <a:p>
            <a:r>
              <a:rPr lang="en-US" sz="2200" dirty="0" smtClean="0">
                <a:solidFill>
                  <a:srgbClr val="005DAA"/>
                </a:solidFill>
              </a:rPr>
              <a:t>Make the first donation- no one wants to donate to a cause with no support.</a:t>
            </a:r>
          </a:p>
          <a:p>
            <a:r>
              <a:rPr lang="en-US" sz="2200" dirty="0" smtClean="0">
                <a:solidFill>
                  <a:srgbClr val="005DAA"/>
                </a:solidFill>
              </a:rPr>
              <a:t>Invite many people to support the fundraiser.</a:t>
            </a:r>
          </a:p>
          <a:p>
            <a:r>
              <a:rPr lang="en-US" sz="2200" dirty="0" smtClean="0">
                <a:solidFill>
                  <a:srgbClr val="005DAA"/>
                </a:solidFill>
              </a:rPr>
              <a:t>Share the fundraiser. </a:t>
            </a:r>
            <a:r>
              <a:rPr lang="en-US" sz="2200" u="sng" dirty="0" smtClean="0">
                <a:solidFill>
                  <a:srgbClr val="005DAA"/>
                </a:solidFill>
              </a:rPr>
              <a:t>Get your members </a:t>
            </a:r>
            <a:r>
              <a:rPr lang="en-US" sz="2200" dirty="0" smtClean="0">
                <a:solidFill>
                  <a:srgbClr val="005DAA"/>
                </a:solidFill>
              </a:rPr>
              <a:t>to share it!</a:t>
            </a:r>
          </a:p>
          <a:p>
            <a:r>
              <a:rPr lang="en-US" sz="2200" dirty="0" smtClean="0">
                <a:solidFill>
                  <a:srgbClr val="005DAA"/>
                </a:solidFill>
              </a:rPr>
              <a:t>Thank </a:t>
            </a:r>
            <a:r>
              <a:rPr lang="en-US" sz="2200" dirty="0" smtClean="0">
                <a:solidFill>
                  <a:srgbClr val="005DAA"/>
                </a:solidFill>
              </a:rPr>
              <a:t>your donors.</a:t>
            </a:r>
            <a:endParaRPr lang="en-US" sz="2200" dirty="0" smtClean="0">
              <a:solidFill>
                <a:srgbClr val="005DAA"/>
              </a:solidFill>
            </a:endParaRPr>
          </a:p>
          <a:p>
            <a:r>
              <a:rPr lang="en-US" sz="2200" dirty="0" smtClean="0">
                <a:solidFill>
                  <a:srgbClr val="005DAA"/>
                </a:solidFill>
              </a:rPr>
              <a:t>Thank them </a:t>
            </a:r>
            <a:r>
              <a:rPr lang="en-US" sz="2200" dirty="0" smtClean="0">
                <a:solidFill>
                  <a:srgbClr val="005DAA"/>
                </a:solidFill>
              </a:rPr>
              <a:t>again!</a:t>
            </a:r>
            <a:endParaRPr lang="en-US" sz="2200" dirty="0" smtClean="0">
              <a:solidFill>
                <a:srgbClr val="005DAA"/>
              </a:solidFill>
            </a:endParaRPr>
          </a:p>
          <a:p>
            <a:r>
              <a:rPr lang="en-US" sz="2200" dirty="0" smtClean="0">
                <a:solidFill>
                  <a:srgbClr val="005DAA"/>
                </a:solidFill>
              </a:rPr>
              <a:t>Report back on how the funds were used and the impact they made. </a:t>
            </a:r>
          </a:p>
          <a:p>
            <a:r>
              <a:rPr lang="en-US" sz="2200" dirty="0" smtClean="0">
                <a:solidFill>
                  <a:srgbClr val="005DAA"/>
                </a:solidFill>
              </a:rPr>
              <a:t>Ask again. </a:t>
            </a:r>
          </a:p>
        </p:txBody>
      </p:sp>
    </p:spTree>
    <p:extLst>
      <p:ext uri="{BB962C8B-B14F-4D97-AF65-F5344CB8AC3E}">
        <p14:creationId xmlns:p14="http://schemas.microsoft.com/office/powerpoint/2010/main" val="2842660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-27687"/>
            <a:ext cx="5181600" cy="51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4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Keys to Fundraising Success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005DAA"/>
                </a:solidFill>
              </a:rPr>
              <a:t>The donor is the hero. Not you or your charity. 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Ask often! Don’t make the number 1 mistake of most fundraisers. 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Test paid advertising. </a:t>
            </a:r>
          </a:p>
          <a:p>
            <a:pPr lvl="1"/>
            <a:r>
              <a:rPr lang="en-US" sz="2000" dirty="0" smtClean="0">
                <a:solidFill>
                  <a:srgbClr val="005DAA"/>
                </a:solidFill>
              </a:rPr>
              <a:t>Define your target- age, interests, location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Can you get a matching gift donor?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Don’t forget snail mail- it still works, especially with senior citizens (who donate the most!).</a:t>
            </a:r>
          </a:p>
        </p:txBody>
      </p:sp>
    </p:spTree>
    <p:extLst>
      <p:ext uri="{BB962C8B-B14F-4D97-AF65-F5344CB8AC3E}">
        <p14:creationId xmlns:p14="http://schemas.microsoft.com/office/powerpoint/2010/main" val="416542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Request: </a:t>
            </a:r>
            <a:br>
              <a:rPr lang="en-US" dirty="0" smtClean="0"/>
            </a:br>
            <a:r>
              <a:rPr lang="en-US" dirty="0" smtClean="0"/>
              <a:t>Please </a:t>
            </a:r>
            <a:r>
              <a:rPr lang="en-US" dirty="0"/>
              <a:t>Use Contemporary Rotary Branding!</a:t>
            </a:r>
          </a:p>
        </p:txBody>
      </p:sp>
    </p:spTree>
    <p:extLst>
      <p:ext uri="{BB962C8B-B14F-4D97-AF65-F5344CB8AC3E}">
        <p14:creationId xmlns:p14="http://schemas.microsoft.com/office/powerpoint/2010/main" val="2601210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200" y="2238375"/>
            <a:ext cx="2466975" cy="1847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Great Brands- Rotary Should be One Too!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123950"/>
            <a:ext cx="2349385" cy="1266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9400" y="1095375"/>
            <a:ext cx="3533775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0449" y="2488808"/>
            <a:ext cx="1962151" cy="14640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1225" y="2333625"/>
            <a:ext cx="2390775" cy="1914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4600" y="924850"/>
            <a:ext cx="2638426" cy="14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25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Historically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769" y="895350"/>
            <a:ext cx="6324600" cy="349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0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At the Club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969" y="1251938"/>
            <a:ext cx="1133616" cy="11286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095735"/>
            <a:ext cx="1217826" cy="1626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7412" y="1200150"/>
            <a:ext cx="1286850" cy="1286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7066" y="1157060"/>
            <a:ext cx="1324605" cy="13184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016" y="2732485"/>
            <a:ext cx="1284810" cy="1202450"/>
          </a:xfrm>
          <a:prstGeom prst="rect">
            <a:avLst/>
          </a:prstGeom>
        </p:spPr>
      </p:pic>
      <p:pic>
        <p:nvPicPr>
          <p:cNvPr id="9" name="Picture 2" descr="Image result for rotary club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121" y="2695850"/>
            <a:ext cx="1120286" cy="112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5220" y="2752982"/>
            <a:ext cx="1674980" cy="10747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9911" y="1251939"/>
            <a:ext cx="1128524" cy="1128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3634" y="5875742"/>
            <a:ext cx="726719" cy="7234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51407" y="5821133"/>
            <a:ext cx="1012492" cy="964069"/>
          </a:xfrm>
          <a:prstGeom prst="rect">
            <a:avLst/>
          </a:prstGeom>
        </p:spPr>
      </p:pic>
      <p:pic>
        <p:nvPicPr>
          <p:cNvPr id="14" name="Picture 4" descr="Image result for rotary club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2" y="5836835"/>
            <a:ext cx="941995" cy="92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05987" y="2571750"/>
            <a:ext cx="1404413" cy="15907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58568" y="2608293"/>
            <a:ext cx="176768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45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Rotary Brand</a:t>
            </a:r>
            <a:endParaRPr lang="en-US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0200" y="1047750"/>
            <a:ext cx="2547427" cy="254742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962" y="1733550"/>
            <a:ext cx="2386838" cy="8967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778232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“Masterbrand Signature”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0" y="386715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“Mark of Excellence”</a:t>
            </a:r>
          </a:p>
        </p:txBody>
      </p:sp>
    </p:spTree>
    <p:extLst>
      <p:ext uri="{BB962C8B-B14F-4D97-AF65-F5344CB8AC3E}">
        <p14:creationId xmlns:p14="http://schemas.microsoft.com/office/powerpoint/2010/main" val="3999622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1"/>
            <a:ext cx="4191000" cy="3394472"/>
          </a:xfrm>
        </p:spPr>
        <p:txBody>
          <a:bodyPr/>
          <a:lstStyle/>
          <a:p>
            <a:r>
              <a:rPr lang="en-US" sz="2000" dirty="0" smtClean="0">
                <a:solidFill>
                  <a:srgbClr val="005DAA"/>
                </a:solidFill>
              </a:rPr>
              <a:t>Fundraising on Facebook is rapidly growing</a:t>
            </a:r>
          </a:p>
          <a:p>
            <a:pPr lvl="1"/>
            <a:r>
              <a:rPr lang="en-US" sz="1800" dirty="0" smtClean="0">
                <a:solidFill>
                  <a:srgbClr val="005DAA"/>
                </a:solidFill>
              </a:rPr>
              <a:t>$125 million raised on Giving Tuesday by Facebook users, up from $45 million prior year.</a:t>
            </a:r>
          </a:p>
          <a:p>
            <a:pPr lvl="1"/>
            <a:r>
              <a:rPr lang="en-US" sz="1800" dirty="0">
                <a:solidFill>
                  <a:srgbClr val="005DAA"/>
                </a:solidFill>
              </a:rPr>
              <a:t>1 million nonprofits in 19 countries </a:t>
            </a:r>
            <a:r>
              <a:rPr lang="en-US" sz="1800" dirty="0" smtClean="0">
                <a:solidFill>
                  <a:srgbClr val="005DAA"/>
                </a:solidFill>
              </a:rPr>
              <a:t>can </a:t>
            </a:r>
            <a:r>
              <a:rPr lang="en-US" sz="1800" dirty="0">
                <a:solidFill>
                  <a:srgbClr val="005DAA"/>
                </a:solidFill>
              </a:rPr>
              <a:t>receive donations directly through Facebook</a:t>
            </a:r>
            <a:r>
              <a:rPr lang="en-US" sz="1800" dirty="0" smtClean="0">
                <a:solidFill>
                  <a:srgbClr val="005DAA"/>
                </a:solidFill>
              </a:rPr>
              <a:t>.</a:t>
            </a:r>
          </a:p>
          <a:p>
            <a:pPr lvl="1"/>
            <a:r>
              <a:rPr lang="en-US" sz="1800" dirty="0" smtClean="0">
                <a:solidFill>
                  <a:srgbClr val="005DAA"/>
                </a:solidFill>
              </a:rPr>
              <a:t>Over </a:t>
            </a:r>
            <a:r>
              <a:rPr lang="en-US" sz="1800" dirty="0">
                <a:solidFill>
                  <a:srgbClr val="005DAA"/>
                </a:solidFill>
              </a:rPr>
              <a:t>20 million people have either donated to or started a fundraiser on Facebook.</a:t>
            </a:r>
            <a:endParaRPr lang="en-US" sz="1800" dirty="0" smtClean="0">
              <a:solidFill>
                <a:srgbClr val="005DAA"/>
              </a:solidFill>
            </a:endParaRPr>
          </a:p>
          <a:p>
            <a:pPr lvl="1"/>
            <a:endParaRPr lang="en-US" sz="1800" dirty="0">
              <a:solidFill>
                <a:srgbClr val="005DAA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-28018"/>
            <a:ext cx="2979244" cy="517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37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411" y="2162175"/>
            <a:ext cx="2466975" cy="1847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Great Brands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123950"/>
            <a:ext cx="2349385" cy="1266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0" y="1095375"/>
            <a:ext cx="3533775" cy="129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660" y="2412608"/>
            <a:ext cx="1962151" cy="14640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1225" y="2257425"/>
            <a:ext cx="2390775" cy="1914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924850"/>
            <a:ext cx="2638426" cy="14454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8973" y="3790950"/>
            <a:ext cx="324510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12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at the Club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670" y="1203961"/>
            <a:ext cx="3397826" cy="1557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3028950"/>
            <a:ext cx="3149496" cy="12820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136687"/>
            <a:ext cx="3505200" cy="13039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069909"/>
            <a:ext cx="3200400" cy="1200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t="12000"/>
          <a:stretch/>
        </p:blipFill>
        <p:spPr>
          <a:xfrm>
            <a:off x="2019313" y="895350"/>
            <a:ext cx="50800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89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Synergy Across Programs and Platforms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1" y="858672"/>
            <a:ext cx="19050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876" y="858672"/>
            <a:ext cx="1946681" cy="1910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678" y="858672"/>
            <a:ext cx="1692741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7574" y="3373272"/>
            <a:ext cx="2743200" cy="1255776"/>
          </a:xfrm>
          <a:prstGeom prst="rect">
            <a:avLst/>
          </a:prstGeom>
        </p:spPr>
      </p:pic>
      <p:pic>
        <p:nvPicPr>
          <p:cNvPr id="9" name="Picture 2" descr="Image result for rotary foundation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382" y="3068472"/>
            <a:ext cx="2807475" cy="178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35850"/>
          <a:stretch/>
        </p:blipFill>
        <p:spPr>
          <a:xfrm>
            <a:off x="211665" y="969270"/>
            <a:ext cx="2724851" cy="16822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/>
          <a:srcRect l="47447" r="2122"/>
          <a:stretch/>
        </p:blipFill>
        <p:spPr>
          <a:xfrm>
            <a:off x="3326482" y="1239672"/>
            <a:ext cx="2705568" cy="11414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2967" y="1466056"/>
            <a:ext cx="2824162" cy="6886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7185" y="3451014"/>
            <a:ext cx="4298661" cy="110860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41374" y="3353460"/>
            <a:ext cx="3384562" cy="127558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4511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What club logo(s) do you use?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Website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Social Media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Signage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Invitations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Letterhead and </a:t>
            </a:r>
            <a:b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business cards?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Anywhere else?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581150"/>
            <a:ext cx="3200401" cy="1310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063430"/>
            <a:ext cx="3200401" cy="142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5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276349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Update to current graphic standards</a:t>
            </a:r>
          </a:p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Rotary Brand Center- Logo Creating Tool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811" y="2074737"/>
            <a:ext cx="4978824" cy="2630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3797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A6B4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#1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00150"/>
            <a:ext cx="2857748" cy="10516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24751" b="22647"/>
          <a:stretch/>
        </p:blipFill>
        <p:spPr>
          <a:xfrm>
            <a:off x="4343400" y="971550"/>
            <a:ext cx="4038600" cy="1346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57175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Pro Tip: Use PNG file type for transparent background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952750"/>
            <a:ext cx="461755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37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Q</a:t>
            </a:r>
            <a:r>
              <a:rPr lang="en-US" sz="5400" dirty="0" smtClean="0"/>
              <a:t>uestions?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023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can raise funds on Facebook, and for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5DAA"/>
                </a:solidFill>
              </a:rPr>
              <a:t>Anyone with a Facebook account</a:t>
            </a:r>
          </a:p>
          <a:p>
            <a:r>
              <a:rPr lang="en-US" dirty="0" smtClean="0">
                <a:solidFill>
                  <a:srgbClr val="005DAA"/>
                </a:solidFill>
              </a:rPr>
              <a:t>For any cause</a:t>
            </a:r>
          </a:p>
          <a:p>
            <a:pPr lvl="1"/>
            <a:r>
              <a:rPr lang="en-US" sz="2800" dirty="0" smtClean="0">
                <a:solidFill>
                  <a:srgbClr val="005DAA"/>
                </a:solidFill>
              </a:rPr>
              <a:t>No fees if supporting a charity registered with Facebook</a:t>
            </a:r>
          </a:p>
          <a:p>
            <a:pPr lvl="1"/>
            <a:r>
              <a:rPr lang="en-US" sz="2800" dirty="0" smtClean="0">
                <a:solidFill>
                  <a:srgbClr val="005DAA"/>
                </a:solidFill>
              </a:rPr>
              <a:t>Facebook takes 2.60</a:t>
            </a:r>
            <a:r>
              <a:rPr lang="en-US" sz="2800" dirty="0">
                <a:solidFill>
                  <a:srgbClr val="005DAA"/>
                </a:solidFill>
              </a:rPr>
              <a:t>% + $0.30 </a:t>
            </a:r>
            <a:r>
              <a:rPr lang="en-US" sz="2800" dirty="0" smtClean="0">
                <a:solidFill>
                  <a:srgbClr val="005DAA"/>
                </a:solidFill>
              </a:rPr>
              <a:t>USD per donation for personal fundraisers and for non-registered organizations</a:t>
            </a:r>
            <a:endParaRPr lang="en-US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05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my club raise money on Facebook?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005DAA"/>
                </a:solidFill>
              </a:rPr>
              <a:t>501(c)(3) with bank account?</a:t>
            </a:r>
          </a:p>
          <a:p>
            <a:r>
              <a:rPr lang="en-US" sz="2800" dirty="0">
                <a:solidFill>
                  <a:srgbClr val="005DAA"/>
                </a:solidFill>
              </a:rPr>
              <a:t>Facebook </a:t>
            </a:r>
            <a:r>
              <a:rPr lang="en-US" sz="2800" dirty="0" smtClean="0">
                <a:solidFill>
                  <a:srgbClr val="005DAA"/>
                </a:solidFill>
              </a:rPr>
              <a:t>Page? </a:t>
            </a:r>
          </a:p>
          <a:p>
            <a:r>
              <a:rPr lang="en-US" sz="2800" dirty="0" smtClean="0">
                <a:solidFill>
                  <a:srgbClr val="005DAA"/>
                </a:solidFill>
              </a:rPr>
              <a:t>Category </a:t>
            </a:r>
            <a:r>
              <a:rPr lang="en-US" sz="2800" dirty="0">
                <a:solidFill>
                  <a:srgbClr val="005DAA"/>
                </a:solidFill>
              </a:rPr>
              <a:t>is 'Nonprofit Organization’ or 'Charity Organization' and </a:t>
            </a:r>
            <a:r>
              <a:rPr lang="en-US" sz="2800" dirty="0" smtClean="0">
                <a:solidFill>
                  <a:srgbClr val="005DAA"/>
                </a:solidFill>
              </a:rPr>
              <a:t>official address </a:t>
            </a:r>
            <a:r>
              <a:rPr lang="en-US" sz="2800" dirty="0">
                <a:solidFill>
                  <a:srgbClr val="005DAA"/>
                </a:solidFill>
              </a:rPr>
              <a:t>is included in the ‘About’ </a:t>
            </a:r>
            <a:r>
              <a:rPr lang="en-US" sz="2800" dirty="0" smtClean="0">
                <a:solidFill>
                  <a:srgbClr val="005DAA"/>
                </a:solidFill>
              </a:rPr>
              <a:t>section.</a:t>
            </a:r>
          </a:p>
          <a:p>
            <a:r>
              <a:rPr lang="en-US" sz="2800" dirty="0">
                <a:solidFill>
                  <a:srgbClr val="005DAA"/>
                </a:solidFill>
              </a:rPr>
              <a:t>Sign up for Facebook Payments from a Page admin account</a:t>
            </a:r>
            <a:r>
              <a:rPr lang="en-US" sz="2800" dirty="0" smtClean="0">
                <a:solidFill>
                  <a:srgbClr val="005DAA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68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</a:t>
            </a:r>
            <a:r>
              <a:rPr lang="en-US" dirty="0" smtClean="0"/>
              <a:t>needed </a:t>
            </a:r>
            <a:r>
              <a:rPr lang="en-US" dirty="0" smtClean="0"/>
              <a:t>to apply?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rgbClr val="005DAA"/>
                </a:solidFill>
              </a:rPr>
              <a:t>Last 3 months bank statements</a:t>
            </a:r>
            <a:endParaRPr lang="en-US" sz="2400" dirty="0">
              <a:solidFill>
                <a:srgbClr val="005DAA"/>
              </a:solidFill>
            </a:endParaRPr>
          </a:p>
          <a:p>
            <a:r>
              <a:rPr lang="en-US" sz="2400" dirty="0" smtClean="0">
                <a:solidFill>
                  <a:srgbClr val="005DAA"/>
                </a:solidFill>
              </a:rPr>
              <a:t>Name and </a:t>
            </a:r>
            <a:r>
              <a:rPr lang="en-US" sz="2400" dirty="0">
                <a:solidFill>
                  <a:srgbClr val="005DAA"/>
                </a:solidFill>
              </a:rPr>
              <a:t>date of birth of </a:t>
            </a:r>
            <a:r>
              <a:rPr lang="en-US" sz="2400" dirty="0" smtClean="0">
                <a:solidFill>
                  <a:srgbClr val="005DAA"/>
                </a:solidFill>
              </a:rPr>
              <a:t>CEO </a:t>
            </a:r>
            <a:r>
              <a:rPr lang="en-US" sz="2400" dirty="0">
                <a:solidFill>
                  <a:srgbClr val="005DAA"/>
                </a:solidFill>
              </a:rPr>
              <a:t>or Executive Director.</a:t>
            </a:r>
          </a:p>
          <a:p>
            <a:r>
              <a:rPr lang="en-US" sz="2400" dirty="0" smtClean="0">
                <a:solidFill>
                  <a:srgbClr val="005DAA"/>
                </a:solidFill>
              </a:rPr>
              <a:t>Tax ID </a:t>
            </a:r>
            <a:r>
              <a:rPr lang="en-US" sz="2400" dirty="0">
                <a:solidFill>
                  <a:srgbClr val="005DAA"/>
                </a:solidFill>
              </a:rPr>
              <a:t>number (</a:t>
            </a:r>
            <a:r>
              <a:rPr lang="en-US" sz="2400" dirty="0" smtClean="0">
                <a:solidFill>
                  <a:srgbClr val="005DAA"/>
                </a:solidFill>
              </a:rPr>
              <a:t>EIN) which will verify </a:t>
            </a:r>
            <a:r>
              <a:rPr lang="en-US" sz="2400" dirty="0">
                <a:solidFill>
                  <a:srgbClr val="005DAA"/>
                </a:solidFill>
              </a:rPr>
              <a:t>charitable tax exemption status.</a:t>
            </a:r>
          </a:p>
          <a:p>
            <a:r>
              <a:rPr lang="en-US" sz="2400" b="1" dirty="0">
                <a:solidFill>
                  <a:srgbClr val="005DAA"/>
                </a:solidFill>
              </a:rPr>
              <a:t>The application must be completed in full and progress cannot be saved.</a:t>
            </a:r>
            <a:r>
              <a:rPr lang="en-US" sz="2400" dirty="0">
                <a:solidFill>
                  <a:srgbClr val="005DAA"/>
                </a:solidFill>
              </a:rPr>
              <a:t> </a:t>
            </a:r>
            <a:endParaRPr lang="en-US" sz="2400" dirty="0" smtClean="0">
              <a:solidFill>
                <a:srgbClr val="005DAA"/>
              </a:solidFill>
            </a:endParaRPr>
          </a:p>
          <a:p>
            <a:r>
              <a:rPr lang="en-US" sz="2400" dirty="0">
                <a:solidFill>
                  <a:srgbClr val="005DAA"/>
                </a:solidFill>
              </a:rPr>
              <a:t>www.facebook.com/donate/signup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4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Fundraising Tools- Donate Button</a:t>
            </a:r>
          </a:p>
        </p:txBody>
      </p:sp>
    </p:spTree>
    <p:extLst>
      <p:ext uri="{BB962C8B-B14F-4D97-AF65-F5344CB8AC3E}">
        <p14:creationId xmlns:p14="http://schemas.microsoft.com/office/powerpoint/2010/main" val="1356041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44176"/>
            <a:ext cx="5281322" cy="31277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6977"/>
          <a:stretch/>
        </p:blipFill>
        <p:spPr>
          <a:xfrm>
            <a:off x="5715000" y="1276350"/>
            <a:ext cx="320988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3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Fundraising Tools- Page Fundraisers</a:t>
            </a:r>
          </a:p>
        </p:txBody>
      </p:sp>
    </p:spTree>
    <p:extLst>
      <p:ext uri="{BB962C8B-B14F-4D97-AF65-F5344CB8AC3E}">
        <p14:creationId xmlns:p14="http://schemas.microsoft.com/office/powerpoint/2010/main" val="3493398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6 Regional Leaders Training Institu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Link xmlns="1ba759ee-2251-4671-b538-594ac07e68e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1C3CF5BF3E1649B666D4D1D0A007AB" ma:contentTypeVersion="1" ma:contentTypeDescription="Create a new document." ma:contentTypeScope="" ma:versionID="5e3ea98027a06a0d5263f6399313eddf">
  <xsd:schema xmlns:xsd="http://www.w3.org/2001/XMLSchema" xmlns:p="http://schemas.microsoft.com/office/2006/metadata/properties" xmlns:ns2="1ba759ee-2251-4671-b538-594ac07e68eb" targetNamespace="http://schemas.microsoft.com/office/2006/metadata/properties" ma:root="true" ma:fieldsID="9de02ed8ac884efc4616aee474c5055f" ns2:_="">
    <xsd:import namespace="1ba759ee-2251-4671-b538-594ac07e68eb"/>
    <xsd:element name="properties">
      <xsd:complexType>
        <xsd:sequence>
          <xsd:element name="documentManagement">
            <xsd:complexType>
              <xsd:all>
                <xsd:element ref="ns2:Link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1ba759ee-2251-4671-b538-594ac07e68eb" elementFormDefault="qualified">
    <xsd:import namespace="http://schemas.microsoft.com/office/2006/documentManagement/types"/>
    <xsd:element name="Link" ma:index="8" nillable="true" ma:displayName="Link" ma:internalName="Link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6C95E2E-4E69-4F53-8FFD-89B1C7DB84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0CCD50-916F-42B6-84A8-2CBE558F8908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1ba759ee-2251-4671-b538-594ac07e68eb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621E279-153F-4142-869C-EA779DA6AF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a759ee-2251-4671-b538-594ac07e68eb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2017 RLTI PPT Template Widescreen</Template>
  <TotalTime>4199</TotalTime>
  <Words>580</Words>
  <Application>Microsoft Office PowerPoint</Application>
  <PresentationFormat>On-screen Show (16:9)</PresentationFormat>
  <Paragraphs>97</Paragraphs>
  <Slides>36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ＭＳ Ｐゴシック</vt:lpstr>
      <vt:lpstr>ＭＳ Ｐゴシック</vt:lpstr>
      <vt:lpstr>Arial</vt:lpstr>
      <vt:lpstr>Arial Narrow</vt:lpstr>
      <vt:lpstr>Arial Narrow Bold</vt:lpstr>
      <vt:lpstr>Calibri</vt:lpstr>
      <vt:lpstr>Calibri Light</vt:lpstr>
      <vt:lpstr>Georgia</vt:lpstr>
      <vt:lpstr>ヒラギノ角ゴ Pro W3</vt:lpstr>
      <vt:lpstr>2016 Regional Leaders Training Institute</vt:lpstr>
      <vt:lpstr>Custom Design</vt:lpstr>
      <vt:lpstr>2_Custom Design</vt:lpstr>
      <vt:lpstr>1_Custom Design</vt:lpstr>
      <vt:lpstr>PowerPoint Presentation</vt:lpstr>
      <vt:lpstr>PowerPoint Presentation</vt:lpstr>
      <vt:lpstr>PowerPoint Presentation</vt:lpstr>
      <vt:lpstr>Who can raise funds on Facebook, and for what?</vt:lpstr>
      <vt:lpstr>How can my club raise money on Facebook?</vt:lpstr>
      <vt:lpstr>What’s needed to apply?</vt:lpstr>
      <vt:lpstr>Fundraising Tools- Donate Button</vt:lpstr>
      <vt:lpstr>PowerPoint Presentation</vt:lpstr>
      <vt:lpstr>Fundraising Tools- Page Fundraisers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Personal Fundraisers</vt:lpstr>
      <vt:lpstr>PowerPoint Presentation</vt:lpstr>
      <vt:lpstr>PowerPoint Presentation</vt:lpstr>
      <vt:lpstr>PowerPoint Presentation</vt:lpstr>
      <vt:lpstr>How does money get dispersed? </vt:lpstr>
      <vt:lpstr>PowerPoint Presentation</vt:lpstr>
      <vt:lpstr>Keys to Fundraising Success</vt:lpstr>
      <vt:lpstr>Keys to Fundraising Success</vt:lpstr>
      <vt:lpstr>PowerPoint Presentation</vt:lpstr>
      <vt:lpstr>Keys to Fundraising Success</vt:lpstr>
      <vt:lpstr>A Request:  Please Use Contemporary Rotary Branding!</vt:lpstr>
      <vt:lpstr>Great Brands- Rotary Should be One Too!</vt:lpstr>
      <vt:lpstr>Rotary Historically</vt:lpstr>
      <vt:lpstr>Rotary At the Club Level</vt:lpstr>
      <vt:lpstr>Today’s Rotary Brand</vt:lpstr>
      <vt:lpstr>Great Brands</vt:lpstr>
      <vt:lpstr>Rotary at the Club Level</vt:lpstr>
      <vt:lpstr>Synergy Across Programs and Platforms</vt:lpstr>
      <vt:lpstr>ACTION PLAN #1</vt:lpstr>
      <vt:lpstr>ACTION PLAN #1</vt:lpstr>
      <vt:lpstr>Action Plan #1</vt:lpstr>
      <vt:lpstr>Questions?</vt:lpstr>
    </vt:vector>
  </TitlesOfParts>
  <Company>Rotary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Toms</dc:creator>
  <cp:lastModifiedBy>Rich Lalley</cp:lastModifiedBy>
  <cp:revision>123</cp:revision>
  <cp:lastPrinted>2017-02-22T16:51:49Z</cp:lastPrinted>
  <dcterms:created xsi:type="dcterms:W3CDTF">2017-01-23T21:20:46Z</dcterms:created>
  <dcterms:modified xsi:type="dcterms:W3CDTF">2019-05-02T21:22:41Z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Bob Kiolbassa</vt:lpwstr>
  </property>
  <property fmtid="{D5CDD505-2E9C-101B-9397-08002B2CF9AE}" pid="3" name="WhenToUse">
    <vt:lpwstr>Powerpoint template using the new brand guidelines. This presentation has a cloud gray background on the cover and white background on other slides.</vt:lpwstr>
  </property>
  <property fmtid="{D5CDD505-2E9C-101B-9397-08002B2CF9AE}" pid="4" name="Description0">
    <vt:lpwstr>Powerpoint template using the new brand guidelines. This presentation has a cloud gray background on the cover and white background on other slides.</vt:lpwstr>
  </property>
  <property fmtid="{D5CDD505-2E9C-101B-9397-08002B2CF9AE}" pid="5" name="Status">
    <vt:lpwstr>In Review</vt:lpwstr>
  </property>
</Properties>
</file>